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Economica"/>
      <p:regular r:id="rId29"/>
      <p:bold r:id="rId30"/>
      <p:italic r:id="rId31"/>
      <p:boldItalic r:id="rId32"/>
    </p:embeddedFont>
    <p:embeddedFont>
      <p:font typeface="Average"/>
      <p:regular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Economica-bold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ba35caa1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9ba35caa1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9ba35caa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9ba35caa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9ba35caa1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9ba35caa1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9ba35caa1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9ba35caa1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ba35caa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ba35caa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ba35caa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ba35caa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9ba35caa1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9ba35caa1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ba35caa1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9ba35caa1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ba35caa1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ba35caa1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ba35caa1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ba35caa1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8fe98249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8fe98249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ba35caa1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ba35caa1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9ba35caa1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9ba35caa1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9ba35caa1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9ba35caa1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ba35caa1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ba35caa1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8fe98249f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8fe98249f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8fe98249f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8fe98249f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8fe98249f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8fe98249f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9ba35caa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9ba35caa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ba35caa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ba35caa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ba35caa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ba35caa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ba35caa1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ba35caa1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lightera.net/en/airport/Shanghai/ZSPD/departure/2018-04-01%20%2008_00" TargetMode="External"/><Relationship Id="rId4" Type="http://schemas.openxmlformats.org/officeDocument/2006/relationships/hyperlink" Target="https://www.google.com/maps" TargetMode="External"/><Relationship Id="rId5" Type="http://schemas.openxmlformats.org/officeDocument/2006/relationships/hyperlink" Target="http://www.google.com" TargetMode="External"/><Relationship Id="rId6" Type="http://schemas.openxmlformats.org/officeDocument/2006/relationships/hyperlink" Target="https://machinelearningmastery.com/how-to-configure-k-fold-cross-valida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206775" y="1909675"/>
            <a:ext cx="3059400" cy="120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Prediction and Estimation Model for the Taxi’ driver in the Airport area</a:t>
            </a:r>
            <a:endParaRPr/>
          </a:p>
        </p:txBody>
      </p:sp>
      <p:sp>
        <p:nvSpPr>
          <p:cNvPr id="63" name="Google Shape;63;p13"/>
          <p:cNvSpPr txBox="1"/>
          <p:nvPr>
            <p:ph idx="1" type="subTitle"/>
          </p:nvPr>
        </p:nvSpPr>
        <p:spPr>
          <a:xfrm>
            <a:off x="2649250" y="3116575"/>
            <a:ext cx="3757800" cy="13050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TEAM MEMBERS:</a:t>
            </a:r>
            <a:endParaRPr/>
          </a:p>
          <a:p>
            <a:pPr indent="0" lvl="0" marL="0" rtl="0" algn="ctr">
              <a:spcBef>
                <a:spcPts val="0"/>
              </a:spcBef>
              <a:spcAft>
                <a:spcPts val="0"/>
              </a:spcAft>
              <a:buNone/>
            </a:pPr>
            <a:r>
              <a:rPr lang="en"/>
              <a:t>NGHI LU</a:t>
            </a:r>
            <a:br>
              <a:rPr lang="en"/>
            </a:br>
            <a:r>
              <a:rPr lang="en"/>
              <a:t>MINGYU LYU</a:t>
            </a:r>
            <a:endParaRPr/>
          </a:p>
          <a:p>
            <a:pPr indent="0" lvl="0" marL="0" rtl="0" algn="ctr">
              <a:spcBef>
                <a:spcPts val="0"/>
              </a:spcBef>
              <a:spcAft>
                <a:spcPts val="0"/>
              </a:spcAft>
              <a:buNone/>
            </a:pPr>
            <a:r>
              <a:rPr lang="en"/>
              <a:t>ZIYI ZHONG</a:t>
            </a:r>
            <a:br>
              <a:rPr lang="en"/>
            </a:br>
            <a:r>
              <a:rPr lang="en"/>
              <a:t>HONG TANG</a:t>
            </a:r>
            <a:br>
              <a:rPr lang="en"/>
            </a:br>
            <a:r>
              <a:rPr lang="en"/>
              <a:t>YA CHEN TSAI</a:t>
            </a:r>
            <a:endParaRPr/>
          </a:p>
        </p:txBody>
      </p:sp>
      <p:sp>
        <p:nvSpPr>
          <p:cNvPr id="64" name="Google Shape;64;p13"/>
          <p:cNvSpPr txBox="1"/>
          <p:nvPr/>
        </p:nvSpPr>
        <p:spPr>
          <a:xfrm>
            <a:off x="6516675" y="4421700"/>
            <a:ext cx="195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verage"/>
                <a:ea typeface="Average"/>
                <a:cs typeface="Average"/>
                <a:sym typeface="Average"/>
              </a:rPr>
              <a:t>ECE 143: TEAM 6</a:t>
            </a:r>
            <a:endParaRPr sz="1600">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152400" y="177325"/>
            <a:ext cx="8839198" cy="44842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445087" y="132225"/>
            <a:ext cx="8081424" cy="4879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3015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Models training’ graph</a:t>
            </a:r>
            <a:endParaRPr/>
          </a:p>
        </p:txBody>
      </p:sp>
      <p:sp>
        <p:nvSpPr>
          <p:cNvPr id="134" name="Google Shape;134;p24"/>
          <p:cNvSpPr txBox="1"/>
          <p:nvPr>
            <p:ph idx="1" type="body"/>
          </p:nvPr>
        </p:nvSpPr>
        <p:spPr>
          <a:xfrm>
            <a:off x="311700" y="1132850"/>
            <a:ext cx="8340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the </a:t>
            </a:r>
            <a:r>
              <a:rPr lang="en"/>
              <a:t>third</a:t>
            </a:r>
            <a:r>
              <a:rPr lang="en"/>
              <a:t> party module from Python (sklearn, mlt), we plotted a couple graphs with </a:t>
            </a:r>
            <a:r>
              <a:rPr lang="en"/>
              <a:t>different</a:t>
            </a:r>
            <a:r>
              <a:rPr lang="en"/>
              <a:t> results.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After removing the outliers, we could see that the results were more accurate than before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By experimenting, we compared and selected the suitable models.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b="0" l="3047" r="1714" t="0"/>
          <a:stretch/>
        </p:blipFill>
        <p:spPr>
          <a:xfrm>
            <a:off x="810025" y="1154600"/>
            <a:ext cx="3623000" cy="2888349"/>
          </a:xfrm>
          <a:prstGeom prst="rect">
            <a:avLst/>
          </a:prstGeom>
          <a:noFill/>
          <a:ln>
            <a:noFill/>
          </a:ln>
        </p:spPr>
      </p:pic>
      <p:pic>
        <p:nvPicPr>
          <p:cNvPr id="140" name="Google Shape;140;p25"/>
          <p:cNvPicPr preferRelativeResize="0"/>
          <p:nvPr/>
        </p:nvPicPr>
        <p:blipFill>
          <a:blip r:embed="rId4">
            <a:alphaModFix/>
          </a:blip>
          <a:stretch>
            <a:fillRect/>
          </a:stretch>
        </p:blipFill>
        <p:spPr>
          <a:xfrm>
            <a:off x="4729050" y="1154603"/>
            <a:ext cx="3804150" cy="2848021"/>
          </a:xfrm>
          <a:prstGeom prst="rect">
            <a:avLst/>
          </a:prstGeom>
          <a:noFill/>
          <a:ln>
            <a:noFill/>
          </a:ln>
        </p:spPr>
      </p:pic>
      <p:sp>
        <p:nvSpPr>
          <p:cNvPr id="141" name="Google Shape;141;p25"/>
          <p:cNvSpPr txBox="1"/>
          <p:nvPr/>
        </p:nvSpPr>
        <p:spPr>
          <a:xfrm>
            <a:off x="1192025" y="809497"/>
            <a:ext cx="285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Before</a:t>
            </a:r>
            <a:endParaRPr>
              <a:latin typeface="Open Sans"/>
              <a:ea typeface="Open Sans"/>
              <a:cs typeface="Open Sans"/>
              <a:sym typeface="Open Sans"/>
            </a:endParaRPr>
          </a:p>
        </p:txBody>
      </p:sp>
      <p:sp>
        <p:nvSpPr>
          <p:cNvPr id="142" name="Google Shape;142;p25"/>
          <p:cNvSpPr txBox="1"/>
          <p:nvPr/>
        </p:nvSpPr>
        <p:spPr>
          <a:xfrm>
            <a:off x="5323625" y="809500"/>
            <a:ext cx="278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
        <p:nvSpPr>
          <p:cNvPr id="143" name="Google Shape;143;p25"/>
          <p:cNvSpPr txBox="1"/>
          <p:nvPr/>
        </p:nvSpPr>
        <p:spPr>
          <a:xfrm>
            <a:off x="1702925" y="4224025"/>
            <a:ext cx="6408000" cy="6855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D</a:t>
            </a:r>
            <a:r>
              <a:rPr lang="en" sz="1100">
                <a:solidFill>
                  <a:schemeClr val="dk1"/>
                </a:solidFill>
                <a:latin typeface="Calibri"/>
                <a:ea typeface="Calibri"/>
                <a:cs typeface="Calibri"/>
                <a:sym typeface="Calibri"/>
              </a:rPr>
              <a:t>iagrams showing training result before we process the data(get rid of all the outliers)</a:t>
            </a:r>
            <a:endParaRPr>
              <a:solidFill>
                <a:schemeClr val="dk1"/>
              </a:solidFill>
              <a:latin typeface="Open Sans"/>
              <a:ea typeface="Open Sans"/>
              <a:cs typeface="Open Sans"/>
              <a:sym typeface="Open Sans"/>
            </a:endParaRPr>
          </a:p>
          <a:p>
            <a:pPr indent="0" lvl="0" marL="0" rtl="0" algn="l">
              <a:spcBef>
                <a:spcPts val="8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rotWithShape="1">
          <a:blip r:embed="rId3">
            <a:alphaModFix/>
          </a:blip>
          <a:srcRect b="0" l="1620" r="1919" t="2884"/>
          <a:stretch/>
        </p:blipFill>
        <p:spPr>
          <a:xfrm>
            <a:off x="998800" y="1597887"/>
            <a:ext cx="3123149" cy="2364376"/>
          </a:xfrm>
          <a:prstGeom prst="rect">
            <a:avLst/>
          </a:prstGeom>
          <a:noFill/>
          <a:ln>
            <a:noFill/>
          </a:ln>
        </p:spPr>
      </p:pic>
      <p:pic>
        <p:nvPicPr>
          <p:cNvPr id="149" name="Google Shape;149;p26"/>
          <p:cNvPicPr preferRelativeResize="0"/>
          <p:nvPr/>
        </p:nvPicPr>
        <p:blipFill rotWithShape="1">
          <a:blip r:embed="rId4">
            <a:alphaModFix/>
          </a:blip>
          <a:srcRect b="-6724" l="1409" r="1409" t="-4795"/>
          <a:stretch/>
        </p:blipFill>
        <p:spPr>
          <a:xfrm>
            <a:off x="4762313" y="1422538"/>
            <a:ext cx="3267425" cy="2715075"/>
          </a:xfrm>
          <a:prstGeom prst="rect">
            <a:avLst/>
          </a:prstGeom>
          <a:noFill/>
          <a:ln>
            <a:noFill/>
          </a:ln>
        </p:spPr>
      </p:pic>
      <p:sp>
        <p:nvSpPr>
          <p:cNvPr id="150" name="Google Shape;150;p26"/>
          <p:cNvSpPr txBox="1"/>
          <p:nvPr/>
        </p:nvSpPr>
        <p:spPr>
          <a:xfrm>
            <a:off x="1632825" y="4210650"/>
            <a:ext cx="60054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sz="1100">
                <a:solidFill>
                  <a:schemeClr val="dk1"/>
                </a:solidFill>
                <a:latin typeface="Calibri"/>
                <a:ea typeface="Calibri"/>
                <a:cs typeface="Calibri"/>
                <a:sym typeface="Calibri"/>
              </a:rPr>
              <a:t>Diagrams showing training result before we process the data(get rid of all the outliers)</a:t>
            </a:r>
            <a:endParaRPr>
              <a:latin typeface="Open Sans"/>
              <a:ea typeface="Open Sans"/>
              <a:cs typeface="Open Sans"/>
              <a:sym typeface="Open Sans"/>
            </a:endParaRPr>
          </a:p>
        </p:txBody>
      </p:sp>
      <p:sp>
        <p:nvSpPr>
          <p:cNvPr id="151" name="Google Shape;151;p26"/>
          <p:cNvSpPr txBox="1"/>
          <p:nvPr/>
        </p:nvSpPr>
        <p:spPr>
          <a:xfrm>
            <a:off x="6086700" y="4377325"/>
            <a:ext cx="30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2" name="Google Shape;152;p26"/>
          <p:cNvSpPr txBox="1"/>
          <p:nvPr/>
        </p:nvSpPr>
        <p:spPr>
          <a:xfrm>
            <a:off x="1632825" y="949300"/>
            <a:ext cx="14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Before</a:t>
            </a:r>
            <a:endParaRPr>
              <a:latin typeface="Open Sans"/>
              <a:ea typeface="Open Sans"/>
              <a:cs typeface="Open Sans"/>
              <a:sym typeface="Open Sans"/>
            </a:endParaRPr>
          </a:p>
        </p:txBody>
      </p:sp>
      <p:sp>
        <p:nvSpPr>
          <p:cNvPr id="153" name="Google Shape;153;p26"/>
          <p:cNvSpPr txBox="1"/>
          <p:nvPr/>
        </p:nvSpPr>
        <p:spPr>
          <a:xfrm>
            <a:off x="4896013" y="9493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
        <p:nvSpPr>
          <p:cNvPr id="154" name="Google Shape;154;p26"/>
          <p:cNvSpPr txBox="1"/>
          <p:nvPr/>
        </p:nvSpPr>
        <p:spPr>
          <a:xfrm>
            <a:off x="475750" y="266525"/>
            <a:ext cx="83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From the result from Tree model and Linear Regression, wse can conclude that our model is non-linear </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3">
            <a:alphaModFix/>
          </a:blip>
          <a:srcRect b="2470" l="3311" r="1802" t="1013"/>
          <a:stretch/>
        </p:blipFill>
        <p:spPr>
          <a:xfrm>
            <a:off x="733738" y="1458525"/>
            <a:ext cx="3623575" cy="2725524"/>
          </a:xfrm>
          <a:prstGeom prst="rect">
            <a:avLst/>
          </a:prstGeom>
          <a:noFill/>
          <a:ln>
            <a:noFill/>
          </a:ln>
        </p:spPr>
      </p:pic>
      <p:pic>
        <p:nvPicPr>
          <p:cNvPr id="160" name="Google Shape;160;p27"/>
          <p:cNvPicPr preferRelativeResize="0"/>
          <p:nvPr/>
        </p:nvPicPr>
        <p:blipFill>
          <a:blip r:embed="rId4">
            <a:alphaModFix/>
          </a:blip>
          <a:stretch>
            <a:fillRect/>
          </a:stretch>
        </p:blipFill>
        <p:spPr>
          <a:xfrm>
            <a:off x="4785752" y="1458525"/>
            <a:ext cx="3692216" cy="2766699"/>
          </a:xfrm>
          <a:prstGeom prst="rect">
            <a:avLst/>
          </a:prstGeom>
          <a:noFill/>
          <a:ln>
            <a:noFill/>
          </a:ln>
        </p:spPr>
      </p:pic>
      <p:sp>
        <p:nvSpPr>
          <p:cNvPr id="161" name="Google Shape;161;p27"/>
          <p:cNvSpPr txBox="1"/>
          <p:nvPr/>
        </p:nvSpPr>
        <p:spPr>
          <a:xfrm>
            <a:off x="2387850" y="4225225"/>
            <a:ext cx="62757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Clr>
                <a:schemeClr val="dk1"/>
              </a:buClr>
              <a:buSzPts val="1100"/>
              <a:buFont typeface="Arial"/>
              <a:buNone/>
            </a:pPr>
            <a:r>
              <a:rPr lang="en" sz="1100">
                <a:solidFill>
                  <a:schemeClr val="dk1"/>
                </a:solidFill>
                <a:latin typeface="Calibri"/>
                <a:ea typeface="Calibri"/>
                <a:cs typeface="Calibri"/>
                <a:sym typeface="Calibri"/>
              </a:rPr>
              <a:t>Diagrams showing training result before we process the data(get rid of all the outliers)</a:t>
            </a:r>
            <a:endParaRPr>
              <a:latin typeface="Open Sans"/>
              <a:ea typeface="Open Sans"/>
              <a:cs typeface="Open Sans"/>
              <a:sym typeface="Open Sans"/>
            </a:endParaRPr>
          </a:p>
        </p:txBody>
      </p:sp>
      <p:sp>
        <p:nvSpPr>
          <p:cNvPr id="162" name="Google Shape;162;p27"/>
          <p:cNvSpPr txBox="1"/>
          <p:nvPr/>
        </p:nvSpPr>
        <p:spPr>
          <a:xfrm>
            <a:off x="1410488" y="1017150"/>
            <a:ext cx="22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Before</a:t>
            </a:r>
            <a:endParaRPr>
              <a:latin typeface="Open Sans"/>
              <a:ea typeface="Open Sans"/>
              <a:cs typeface="Open Sans"/>
              <a:sym typeface="Open Sans"/>
            </a:endParaRPr>
          </a:p>
        </p:txBody>
      </p:sp>
      <p:sp>
        <p:nvSpPr>
          <p:cNvPr id="163" name="Google Shape;163;p27"/>
          <p:cNvSpPr txBox="1"/>
          <p:nvPr/>
        </p:nvSpPr>
        <p:spPr>
          <a:xfrm>
            <a:off x="5777550" y="1017150"/>
            <a:ext cx="1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
        <p:nvSpPr>
          <p:cNvPr id="164" name="Google Shape;164;p27"/>
          <p:cNvSpPr txBox="1"/>
          <p:nvPr/>
        </p:nvSpPr>
        <p:spPr>
          <a:xfrm>
            <a:off x="861850" y="463700"/>
            <a:ext cx="7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Ensemble method includes two averaging algorithms based on randomized decision tree, which is why Ensemble works well in non-linear data</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661437" y="1209350"/>
            <a:ext cx="7821123" cy="3934150"/>
          </a:xfrm>
          <a:prstGeom prst="rect">
            <a:avLst/>
          </a:prstGeom>
          <a:noFill/>
          <a:ln>
            <a:noFill/>
          </a:ln>
        </p:spPr>
      </p:pic>
      <p:sp>
        <p:nvSpPr>
          <p:cNvPr id="170" name="Google Shape;170;p28"/>
          <p:cNvSpPr txBox="1"/>
          <p:nvPr/>
        </p:nvSpPr>
        <p:spPr>
          <a:xfrm>
            <a:off x="985200" y="162650"/>
            <a:ext cx="7173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Processing outliers can generally improve the performance of ML models we select (except Linear Regression, probably some outliers improve data linearity)</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K-fold can improve performances on Ensemble and Tree methods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Profit comparing</a:t>
            </a:r>
            <a:endParaRPr/>
          </a:p>
        </p:txBody>
      </p:sp>
      <p:pic>
        <p:nvPicPr>
          <p:cNvPr id="176" name="Google Shape;176;p29"/>
          <p:cNvPicPr preferRelativeResize="0"/>
          <p:nvPr/>
        </p:nvPicPr>
        <p:blipFill>
          <a:blip r:embed="rId3">
            <a:alphaModFix/>
          </a:blip>
          <a:stretch>
            <a:fillRect/>
          </a:stretch>
        </p:blipFill>
        <p:spPr>
          <a:xfrm>
            <a:off x="152400" y="1299625"/>
            <a:ext cx="8839200" cy="27738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0"/>
          <p:cNvPicPr preferRelativeResize="0"/>
          <p:nvPr/>
        </p:nvPicPr>
        <p:blipFill>
          <a:blip r:embed="rId3">
            <a:alphaModFix/>
          </a:blip>
          <a:stretch>
            <a:fillRect/>
          </a:stretch>
        </p:blipFill>
        <p:spPr>
          <a:xfrm>
            <a:off x="86375" y="465775"/>
            <a:ext cx="8787123" cy="4543751"/>
          </a:xfrm>
          <a:prstGeom prst="rect">
            <a:avLst/>
          </a:prstGeom>
          <a:noFill/>
          <a:ln>
            <a:noFill/>
          </a:ln>
        </p:spPr>
      </p:pic>
      <p:sp>
        <p:nvSpPr>
          <p:cNvPr id="182" name="Google Shape;182;p30"/>
          <p:cNvSpPr txBox="1"/>
          <p:nvPr/>
        </p:nvSpPr>
        <p:spPr>
          <a:xfrm>
            <a:off x="773550" y="160775"/>
            <a:ext cx="75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83" name="Google Shape;183;p30"/>
          <p:cNvSpPr txBox="1"/>
          <p:nvPr/>
        </p:nvSpPr>
        <p:spPr>
          <a:xfrm>
            <a:off x="1073550" y="229150"/>
            <a:ext cx="71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1"/>
          <p:cNvPicPr preferRelativeResize="0"/>
          <p:nvPr/>
        </p:nvPicPr>
        <p:blipFill>
          <a:blip r:embed="rId3">
            <a:alphaModFix/>
          </a:blip>
          <a:stretch>
            <a:fillRect/>
          </a:stretch>
        </p:blipFill>
        <p:spPr>
          <a:xfrm>
            <a:off x="176850" y="165275"/>
            <a:ext cx="8814751" cy="464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70" name="Google Shape;70;p14"/>
          <p:cNvSpPr txBox="1"/>
          <p:nvPr>
            <p:ph idx="1" type="body"/>
          </p:nvPr>
        </p:nvSpPr>
        <p:spPr>
          <a:xfrm>
            <a:off x="160725" y="1236000"/>
            <a:ext cx="88884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https://www.flightera.net/en/airport/Shanghai/ZSPD/departure/2018-04-01%20%2008_00</a:t>
            </a:r>
            <a:endParaRPr/>
          </a:p>
          <a:p>
            <a:pPr indent="-342900" lvl="0" marL="457200" rtl="0" algn="l">
              <a:spcBef>
                <a:spcPts val="0"/>
              </a:spcBef>
              <a:spcAft>
                <a:spcPts val="0"/>
              </a:spcAft>
              <a:buSzPts val="1800"/>
              <a:buChar char="●"/>
            </a:pPr>
            <a:r>
              <a:rPr lang="en" u="sng">
                <a:solidFill>
                  <a:schemeClr val="hlink"/>
                </a:solidFill>
                <a:hlinkClick r:id="rId4"/>
              </a:rPr>
              <a:t>https://www.google.com/maps</a:t>
            </a:r>
            <a:endParaRPr/>
          </a:p>
          <a:p>
            <a:pPr indent="-342900" lvl="0" marL="457200" rtl="0" algn="l">
              <a:spcBef>
                <a:spcPts val="0"/>
              </a:spcBef>
              <a:spcAft>
                <a:spcPts val="0"/>
              </a:spcAft>
              <a:buSzPts val="1800"/>
              <a:buChar char="●"/>
            </a:pPr>
            <a:r>
              <a:rPr lang="en" u="sng">
                <a:solidFill>
                  <a:schemeClr val="hlink"/>
                </a:solidFill>
                <a:hlinkClick r:id="rId5"/>
              </a:rPr>
              <a:t>http://www.google.com</a:t>
            </a:r>
            <a:endParaRPr/>
          </a:p>
          <a:p>
            <a:pPr indent="-342900" lvl="0" marL="457200" rtl="0" algn="l">
              <a:spcBef>
                <a:spcPts val="0"/>
              </a:spcBef>
              <a:spcAft>
                <a:spcPts val="0"/>
              </a:spcAft>
              <a:buSzPts val="1800"/>
              <a:buChar char="●"/>
            </a:pPr>
            <a:r>
              <a:rPr lang="en" u="sng">
                <a:solidFill>
                  <a:schemeClr val="hlink"/>
                </a:solidFill>
                <a:hlinkClick r:id="rId6"/>
              </a:rPr>
              <a:t>https://machinelearningmastery.com/how-to-configure-k-fold-cross-validation/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rotWithShape="1">
          <a:blip r:embed="rId3">
            <a:alphaModFix/>
          </a:blip>
          <a:srcRect b="3530" l="0" r="0" t="0"/>
          <a:stretch/>
        </p:blipFill>
        <p:spPr>
          <a:xfrm>
            <a:off x="4800000" y="818750"/>
            <a:ext cx="3979425" cy="2576700"/>
          </a:xfrm>
          <a:prstGeom prst="rect">
            <a:avLst/>
          </a:prstGeom>
          <a:noFill/>
          <a:ln>
            <a:noFill/>
          </a:ln>
        </p:spPr>
      </p:pic>
      <p:sp>
        <p:nvSpPr>
          <p:cNvPr id="194" name="Google Shape;194;p32"/>
          <p:cNvSpPr txBox="1"/>
          <p:nvPr/>
        </p:nvSpPr>
        <p:spPr>
          <a:xfrm>
            <a:off x="658188" y="203150"/>
            <a:ext cx="346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Ground </a:t>
            </a:r>
            <a:r>
              <a:rPr lang="en">
                <a:latin typeface="Open Sans"/>
                <a:ea typeface="Open Sans"/>
                <a:cs typeface="Open Sans"/>
                <a:sym typeface="Open Sans"/>
              </a:rPr>
              <a:t>truth visualization of the profit based on the whole data set</a:t>
            </a:r>
            <a:endParaRPr>
              <a:latin typeface="Open Sans"/>
              <a:ea typeface="Open Sans"/>
              <a:cs typeface="Open Sans"/>
              <a:sym typeface="Open Sans"/>
            </a:endParaRPr>
          </a:p>
        </p:txBody>
      </p:sp>
      <p:sp>
        <p:nvSpPr>
          <p:cNvPr id="195" name="Google Shape;195;p32"/>
          <p:cNvSpPr txBox="1"/>
          <p:nvPr/>
        </p:nvSpPr>
        <p:spPr>
          <a:xfrm>
            <a:off x="5333175" y="203150"/>
            <a:ext cx="31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Testing data</a:t>
            </a:r>
            <a:endParaRPr>
              <a:latin typeface="Open Sans"/>
              <a:ea typeface="Open Sans"/>
              <a:cs typeface="Open Sans"/>
              <a:sym typeface="Open Sans"/>
            </a:endParaRPr>
          </a:p>
        </p:txBody>
      </p:sp>
      <p:sp>
        <p:nvSpPr>
          <p:cNvPr id="196" name="Google Shape;196;p32"/>
          <p:cNvSpPr txBox="1"/>
          <p:nvPr/>
        </p:nvSpPr>
        <p:spPr>
          <a:xfrm>
            <a:off x="1568950" y="3476900"/>
            <a:ext cx="630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Diagram showing the profit(s) using the ExtraTreeRegressor model</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sp>
        <p:nvSpPr>
          <p:cNvPr id="197" name="Google Shape;197;p32"/>
          <p:cNvSpPr txBox="1"/>
          <p:nvPr/>
        </p:nvSpPr>
        <p:spPr>
          <a:xfrm>
            <a:off x="434250" y="3942375"/>
            <a:ext cx="8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8" name="Google Shape;198;p32"/>
          <p:cNvSpPr txBox="1"/>
          <p:nvPr/>
        </p:nvSpPr>
        <p:spPr>
          <a:xfrm>
            <a:off x="658200" y="4173950"/>
            <a:ext cx="7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Blue (depart): prediction on training model</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Green (to stay): prediction on </a:t>
            </a:r>
            <a:r>
              <a:rPr lang="en">
                <a:latin typeface="Open Sans"/>
                <a:ea typeface="Open Sans"/>
                <a:cs typeface="Open Sans"/>
                <a:sym typeface="Open Sans"/>
              </a:rPr>
              <a:t>training</a:t>
            </a:r>
            <a:r>
              <a:rPr lang="en">
                <a:latin typeface="Open Sans"/>
                <a:ea typeface="Open Sans"/>
                <a:cs typeface="Open Sans"/>
                <a:sym typeface="Open Sans"/>
              </a:rPr>
              <a:t> model</a:t>
            </a:r>
            <a:endParaRPr>
              <a:latin typeface="Open Sans"/>
              <a:ea typeface="Open Sans"/>
              <a:cs typeface="Open Sans"/>
              <a:sym typeface="Open Sans"/>
            </a:endParaRPr>
          </a:p>
        </p:txBody>
      </p:sp>
      <p:pic>
        <p:nvPicPr>
          <p:cNvPr id="199" name="Google Shape;199;p32"/>
          <p:cNvPicPr preferRelativeResize="0"/>
          <p:nvPr/>
        </p:nvPicPr>
        <p:blipFill>
          <a:blip r:embed="rId4">
            <a:alphaModFix/>
          </a:blip>
          <a:stretch>
            <a:fillRect/>
          </a:stretch>
        </p:blipFill>
        <p:spPr>
          <a:xfrm>
            <a:off x="205650" y="894950"/>
            <a:ext cx="4518149" cy="240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nvSpPr>
        <p:spPr>
          <a:xfrm>
            <a:off x="824450" y="4433625"/>
            <a:ext cx="7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Final </a:t>
            </a:r>
            <a:r>
              <a:rPr lang="en">
                <a:latin typeface="Open Sans"/>
                <a:ea typeface="Open Sans"/>
                <a:cs typeface="Open Sans"/>
                <a:sym typeface="Open Sans"/>
              </a:rPr>
              <a:t>results gave the drivers the answers to stay and pick up the passengers early in the morning and late at night</a:t>
            </a:r>
            <a:endParaRPr>
              <a:latin typeface="Open Sans"/>
              <a:ea typeface="Open Sans"/>
              <a:cs typeface="Open Sans"/>
              <a:sym typeface="Open Sans"/>
            </a:endParaRPr>
          </a:p>
        </p:txBody>
      </p:sp>
      <p:pic>
        <p:nvPicPr>
          <p:cNvPr id="205" name="Google Shape;205;p33"/>
          <p:cNvPicPr preferRelativeResize="0"/>
          <p:nvPr/>
        </p:nvPicPr>
        <p:blipFill>
          <a:blip r:embed="rId3">
            <a:alphaModFix/>
          </a:blip>
          <a:stretch>
            <a:fillRect/>
          </a:stretch>
        </p:blipFill>
        <p:spPr>
          <a:xfrm>
            <a:off x="228600" y="228600"/>
            <a:ext cx="8579445" cy="4128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957125"/>
            <a:ext cx="8520600" cy="212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957125"/>
            <a:ext cx="8520600" cy="212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Purpose of Making This Project</a:t>
            </a:r>
            <a:endParaRPr/>
          </a:p>
        </p:txBody>
      </p:sp>
      <p:sp>
        <p:nvSpPr>
          <p:cNvPr id="76" name="Google Shape;76;p15"/>
          <p:cNvSpPr txBox="1"/>
          <p:nvPr>
            <p:ph idx="1" type="body"/>
          </p:nvPr>
        </p:nvSpPr>
        <p:spPr>
          <a:xfrm>
            <a:off x="132175" y="1054550"/>
            <a:ext cx="8931600" cy="3524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lang="en"/>
              <a:t>The purpose of this project is to help out taxi’ drivers (in this case we will use the Data set from Shanghai government in 2018 and flights data manually imported from flight tracking website) to decide whether they should stay at the airport waiting for the passengers or go to Downtown to wait for other passengers based on the projected wait time and the cost of a operating consumption.</a:t>
            </a:r>
            <a:endParaRPr/>
          </a:p>
          <a:p>
            <a:pPr indent="457200" lvl="0" marL="0" rtl="0" algn="l">
              <a:spcBef>
                <a:spcPts val="1200"/>
              </a:spcBef>
              <a:spcAft>
                <a:spcPts val="0"/>
              </a:spcAft>
              <a:buClr>
                <a:schemeClr val="dk1"/>
              </a:buClr>
              <a:buSzPts val="1100"/>
              <a:buFont typeface="Arial"/>
              <a:buNone/>
            </a:pPr>
            <a:r>
              <a:t/>
            </a:r>
            <a:endParaRPr/>
          </a:p>
          <a:p>
            <a:pPr indent="45720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a:t>
            </a:r>
            <a:endParaRPr/>
          </a:p>
        </p:txBody>
      </p:sp>
      <p:sp>
        <p:nvSpPr>
          <p:cNvPr id="82" name="Google Shape;82;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 the data that we have collected and written functions that could work with the ideas that we came up with</a:t>
            </a:r>
            <a:endParaRPr/>
          </a:p>
          <a:p>
            <a:pPr indent="-342900" lvl="0" marL="457200" rtl="0" algn="l">
              <a:spcBef>
                <a:spcPts val="0"/>
              </a:spcBef>
              <a:spcAft>
                <a:spcPts val="0"/>
              </a:spcAft>
              <a:buSzPts val="1800"/>
              <a:buChar char="●"/>
            </a:pPr>
            <a:r>
              <a:rPr lang="en"/>
              <a:t>Built a prediction model for taxi drivers based on the waiting time data that we have collected.</a:t>
            </a:r>
            <a:endParaRPr/>
          </a:p>
          <a:p>
            <a:pPr indent="-342900" lvl="0" marL="457200" rtl="0" algn="l">
              <a:spcBef>
                <a:spcPts val="0"/>
              </a:spcBef>
              <a:spcAft>
                <a:spcPts val="0"/>
              </a:spcAft>
              <a:buSzPts val="1800"/>
              <a:buChar char="●"/>
            </a:pPr>
            <a:r>
              <a:rPr lang="en"/>
              <a:t>Built the recommender model to decide whether the taxi’s drivers should wait or leave the Airport.</a:t>
            </a:r>
            <a:endParaRPr/>
          </a:p>
          <a:p>
            <a:pPr indent="-342900" lvl="0" marL="457200" rtl="0" algn="l">
              <a:spcBef>
                <a:spcPts val="0"/>
              </a:spcBef>
              <a:spcAft>
                <a:spcPts val="0"/>
              </a:spcAft>
              <a:buSzPts val="1800"/>
              <a:buChar char="●"/>
            </a:pPr>
            <a:r>
              <a:rPr lang="en"/>
              <a:t>D</a:t>
            </a:r>
            <a:r>
              <a:rPr lang="en"/>
              <a:t>ata visualization.</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this works?</a:t>
            </a:r>
            <a:endParaRPr/>
          </a:p>
        </p:txBody>
      </p:sp>
      <p:sp>
        <p:nvSpPr>
          <p:cNvPr id="88" name="Google Shape;88;p17"/>
          <p:cNvSpPr txBox="1"/>
          <p:nvPr>
            <p:ph idx="1" type="body"/>
          </p:nvPr>
        </p:nvSpPr>
        <p:spPr>
          <a:xfrm>
            <a:off x="311700" y="1225225"/>
            <a:ext cx="8254200" cy="3756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We divided the flight data set into 288  time slots that worth 5 minutes per time slot. This time slot will be used to </a:t>
            </a:r>
            <a:r>
              <a:rPr lang="en"/>
              <a:t>keep</a:t>
            </a:r>
            <a:r>
              <a:rPr lang="en"/>
              <a:t> track of how many taxi cabs are in the parking lot area of the Airport.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Writing </a:t>
            </a:r>
            <a:r>
              <a:rPr lang="en"/>
              <a:t>function </a:t>
            </a:r>
            <a:r>
              <a:rPr lang="en"/>
              <a:t>to locate the </a:t>
            </a:r>
            <a:r>
              <a:rPr lang="en"/>
              <a:t>location</a:t>
            </a:r>
            <a:r>
              <a:rPr lang="en"/>
              <a:t> of the parking, so when the taxi(s) come into the area, the system will count how many cab(s) in total are in the parking lot for each time slot.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We also write function to </a:t>
            </a:r>
            <a:r>
              <a:rPr lang="en"/>
              <a:t>define the Downtown area in case if the taxi driver(s) decided to go back to pick up passengers from there.</a:t>
            </a:r>
            <a:endParaRPr/>
          </a:p>
          <a:p>
            <a:pPr indent="0" lvl="0" marL="457200" rtl="0" algn="l">
              <a:spcBef>
                <a:spcPts val="120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7170699" y="157638"/>
            <a:ext cx="1848050" cy="4609025"/>
          </a:xfrm>
          <a:prstGeom prst="rect">
            <a:avLst/>
          </a:prstGeom>
          <a:noFill/>
          <a:ln>
            <a:noFill/>
          </a:ln>
        </p:spPr>
      </p:pic>
      <p:pic>
        <p:nvPicPr>
          <p:cNvPr id="90" name="Google Shape;90;p17"/>
          <p:cNvPicPr preferRelativeResize="0"/>
          <p:nvPr/>
        </p:nvPicPr>
        <p:blipFill>
          <a:blip r:embed="rId4">
            <a:alphaModFix/>
          </a:blip>
          <a:stretch>
            <a:fillRect/>
          </a:stretch>
        </p:blipFill>
        <p:spPr>
          <a:xfrm>
            <a:off x="2257875" y="199712"/>
            <a:ext cx="4361857" cy="4744077"/>
          </a:xfrm>
          <a:prstGeom prst="rect">
            <a:avLst/>
          </a:prstGeom>
          <a:noFill/>
          <a:ln>
            <a:noFill/>
          </a:ln>
        </p:spPr>
      </p:pic>
      <p:pic>
        <p:nvPicPr>
          <p:cNvPr id="91" name="Google Shape;91;p17"/>
          <p:cNvPicPr preferRelativeResize="0"/>
          <p:nvPr/>
        </p:nvPicPr>
        <p:blipFill>
          <a:blip r:embed="rId5">
            <a:alphaModFix/>
          </a:blip>
          <a:stretch>
            <a:fillRect/>
          </a:stretch>
        </p:blipFill>
        <p:spPr>
          <a:xfrm>
            <a:off x="987000" y="90100"/>
            <a:ext cx="6099123" cy="4744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51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Wait time of each cab</a:t>
            </a:r>
            <a:endParaRPr/>
          </a:p>
        </p:txBody>
      </p:sp>
      <p:sp>
        <p:nvSpPr>
          <p:cNvPr id="97" name="Google Shape;97;p18"/>
          <p:cNvSpPr txBox="1"/>
          <p:nvPr>
            <p:ph idx="1" type="body"/>
          </p:nvPr>
        </p:nvSpPr>
        <p:spPr>
          <a:xfrm>
            <a:off x="311700" y="1225225"/>
            <a:ext cx="42603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8" name="Google Shape;98;p18"/>
          <p:cNvPicPr preferRelativeResize="0"/>
          <p:nvPr/>
        </p:nvPicPr>
        <p:blipFill>
          <a:blip r:embed="rId3">
            <a:alphaModFix/>
          </a:blip>
          <a:stretch>
            <a:fillRect/>
          </a:stretch>
        </p:blipFill>
        <p:spPr>
          <a:xfrm>
            <a:off x="830850" y="974800"/>
            <a:ext cx="2602963" cy="3691475"/>
          </a:xfrm>
          <a:prstGeom prst="rect">
            <a:avLst/>
          </a:prstGeom>
          <a:noFill/>
          <a:ln>
            <a:noFill/>
          </a:ln>
        </p:spPr>
      </p:pic>
      <p:sp>
        <p:nvSpPr>
          <p:cNvPr id="99" name="Google Shape;99;p18"/>
          <p:cNvSpPr txBox="1"/>
          <p:nvPr/>
        </p:nvSpPr>
        <p:spPr>
          <a:xfrm>
            <a:off x="5275675" y="876400"/>
            <a:ext cx="3556500" cy="282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Columns: ID of each taxi cab</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0: entry hour</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1: entry minute(s)</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2: exit hour</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800">
                <a:solidFill>
                  <a:schemeClr val="dk1"/>
                </a:solidFill>
                <a:latin typeface="Open Sans"/>
                <a:ea typeface="Open Sans"/>
                <a:cs typeface="Open Sans"/>
                <a:sym typeface="Open Sans"/>
              </a:rPr>
              <a:t>3: exit minute(s)</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NaN needed to be filtered out</a:t>
            </a:r>
            <a:endParaRPr sz="18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Final wait time data frame</a:t>
            </a:r>
            <a:endParaRPr/>
          </a:p>
        </p:txBody>
      </p:sp>
      <p:sp>
        <p:nvSpPr>
          <p:cNvPr id="105" name="Google Shape;105;p19"/>
          <p:cNvSpPr txBox="1"/>
          <p:nvPr>
            <p:ph idx="1" type="body"/>
          </p:nvPr>
        </p:nvSpPr>
        <p:spPr>
          <a:xfrm>
            <a:off x="311700" y="1225225"/>
            <a:ext cx="4331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filtering out the unwanted data values, we converted the values into integer to easy to work with.</a:t>
            </a:r>
            <a:endParaRPr/>
          </a:p>
        </p:txBody>
      </p:sp>
      <p:pic>
        <p:nvPicPr>
          <p:cNvPr id="106" name="Google Shape;106;p19"/>
          <p:cNvPicPr preferRelativeResize="0"/>
          <p:nvPr/>
        </p:nvPicPr>
        <p:blipFill>
          <a:blip r:embed="rId3">
            <a:alphaModFix/>
          </a:blip>
          <a:stretch>
            <a:fillRect/>
          </a:stretch>
        </p:blipFill>
        <p:spPr>
          <a:xfrm>
            <a:off x="6018926" y="120675"/>
            <a:ext cx="2813375" cy="47839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1578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it works?</a:t>
            </a:r>
            <a:endParaRPr/>
          </a:p>
        </p:txBody>
      </p:sp>
      <p:sp>
        <p:nvSpPr>
          <p:cNvPr id="112" name="Google Shape;112;p20"/>
          <p:cNvSpPr txBox="1"/>
          <p:nvPr>
            <p:ph idx="1" type="body"/>
          </p:nvPr>
        </p:nvSpPr>
        <p:spPr>
          <a:xfrm>
            <a:off x="311700" y="923500"/>
            <a:ext cx="4331700" cy="3679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After creating a dataframe, we created the following variables:</a:t>
            </a:r>
            <a:endParaRPr/>
          </a:p>
          <a:p>
            <a:pPr indent="0" lvl="0" marL="0" rtl="0" algn="l">
              <a:spcBef>
                <a:spcPts val="1200"/>
              </a:spcBef>
              <a:spcAft>
                <a:spcPts val="0"/>
              </a:spcAft>
              <a:buNone/>
            </a:pPr>
            <a:r>
              <a:rPr lang="en"/>
              <a:t>x1: each car’s entry time to the airport parking lot.</a:t>
            </a:r>
            <a:endParaRPr/>
          </a:p>
          <a:p>
            <a:pPr indent="0" lvl="0" marL="0" rtl="0" algn="l">
              <a:spcBef>
                <a:spcPts val="1200"/>
              </a:spcBef>
              <a:spcAft>
                <a:spcPts val="0"/>
              </a:spcAft>
              <a:buNone/>
            </a:pPr>
            <a:r>
              <a:rPr lang="en"/>
              <a:t>x2: total cabs in the parking lot at a specific time slot</a:t>
            </a:r>
            <a:endParaRPr/>
          </a:p>
          <a:p>
            <a:pPr indent="0" lvl="0" marL="0" rtl="0" algn="l">
              <a:spcBef>
                <a:spcPts val="1200"/>
              </a:spcBef>
              <a:spcAft>
                <a:spcPts val="0"/>
              </a:spcAft>
              <a:buNone/>
            </a:pPr>
            <a:r>
              <a:rPr lang="en"/>
              <a:t>x3: total flights</a:t>
            </a:r>
            <a:r>
              <a:rPr lang="en"/>
              <a:t> </a:t>
            </a:r>
            <a:r>
              <a:rPr lang="en"/>
              <a:t> in </a:t>
            </a:r>
            <a:r>
              <a:rPr lang="en"/>
              <a:t>the specific time slot</a:t>
            </a:r>
            <a:endParaRPr/>
          </a:p>
          <a:p>
            <a:pPr indent="0" lvl="0" marL="0" rtl="0" algn="l">
              <a:spcBef>
                <a:spcPts val="1200"/>
              </a:spcBef>
              <a:spcAft>
                <a:spcPts val="0"/>
              </a:spcAft>
              <a:buNone/>
            </a:pPr>
            <a:r>
              <a:rPr lang="en"/>
              <a:t>y: the average wait time in that time slot </a:t>
            </a:r>
            <a:endParaRPr/>
          </a:p>
          <a:p>
            <a:pPr indent="0" lvl="0" marL="0" rtl="0" algn="l">
              <a:spcBef>
                <a:spcPts val="1200"/>
              </a:spcBef>
              <a:spcAft>
                <a:spcPts val="1200"/>
              </a:spcAft>
              <a:buNone/>
            </a:pPr>
            <a:r>
              <a:rPr lang="en"/>
              <a:t>Using all the x(s) and y(s) values we need to train our model.</a:t>
            </a:r>
            <a:endParaRPr/>
          </a:p>
        </p:txBody>
      </p:sp>
      <p:sp>
        <p:nvSpPr>
          <p:cNvPr id="113" name="Google Shape;113;p20"/>
          <p:cNvSpPr txBox="1"/>
          <p:nvPr/>
        </p:nvSpPr>
        <p:spPr>
          <a:xfrm>
            <a:off x="5246950" y="1241325"/>
            <a:ext cx="31437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[[0, 84, 22], [0, 84, 22], [0, 84, 22], [232, 243, 34], [219, 229, 27], [243, 252, 40], [0, 84, 22], [125, 163, 33], [145, 196, 25], [0, 84, 22]]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[160.75, 160.75, 160.75, 145.7273, 138.6364, 213.375, 160.75, 290.0, 221.1429, 160.75]</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345375" y="152400"/>
            <a:ext cx="8453253"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